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717" r:id="rId4"/>
  </p:sldMasterIdLst>
  <p:notesMasterIdLst>
    <p:notesMasterId r:id="rId23"/>
  </p:notesMasterIdLst>
  <p:handoutMasterIdLst>
    <p:handoutMasterId r:id="rId24"/>
  </p:handoutMasterIdLst>
  <p:sldIdLst>
    <p:sldId id="292" r:id="rId5"/>
    <p:sldId id="343" r:id="rId6"/>
    <p:sldId id="355" r:id="rId7"/>
    <p:sldId id="348" r:id="rId8"/>
    <p:sldId id="294" r:id="rId9"/>
    <p:sldId id="295" r:id="rId10"/>
    <p:sldId id="333" r:id="rId11"/>
    <p:sldId id="363" r:id="rId12"/>
    <p:sldId id="364" r:id="rId13"/>
    <p:sldId id="296" r:id="rId14"/>
    <p:sldId id="297" r:id="rId15"/>
    <p:sldId id="361" r:id="rId16"/>
    <p:sldId id="352" r:id="rId17"/>
    <p:sldId id="353" r:id="rId18"/>
    <p:sldId id="341" r:id="rId19"/>
    <p:sldId id="347" r:id="rId20"/>
    <p:sldId id="354" r:id="rId21"/>
    <p:sldId id="293" r:id="rId2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C"/>
    <a:srgbClr val="FFFFFF"/>
    <a:srgbClr val="F5F5F5"/>
    <a:srgbClr val="FBFBFB"/>
    <a:srgbClr val="2E3D92"/>
    <a:srgbClr val="E79130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8873" autoAdjust="0"/>
  </p:normalViewPr>
  <p:slideViewPr>
    <p:cSldViewPr snapToGrid="0">
      <p:cViewPr varScale="1">
        <p:scale>
          <a:sx n="88" d="100"/>
          <a:sy n="88" d="100"/>
        </p:scale>
        <p:origin x="200" y="3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60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317CE-4B89-4F09-A447-884171FF745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22D902-B2BC-41A1-B710-F3B89209AE2F}">
      <dgm:prSet/>
      <dgm:spPr/>
      <dgm:t>
        <a:bodyPr/>
        <a:lstStyle/>
        <a:p>
          <a:r>
            <a:rPr lang="it-IT" dirty="0"/>
            <a:t>Non è semplicemente “dimagrire”, promuovere una trasformazione psicofisica armonica e sostenibile.</a:t>
          </a:r>
          <a:br>
            <a:rPr lang="it-IT" dirty="0"/>
          </a:br>
          <a:endParaRPr lang="en-US" dirty="0"/>
        </a:p>
      </dgm:t>
    </dgm:pt>
    <dgm:pt modelId="{6012CEA7-DD21-4ECE-94D0-AA7AAA4E617D}" type="parTrans" cxnId="{EE63972E-A165-47C6-8F70-8BC079BAD1D7}">
      <dgm:prSet/>
      <dgm:spPr/>
      <dgm:t>
        <a:bodyPr/>
        <a:lstStyle/>
        <a:p>
          <a:endParaRPr lang="en-US"/>
        </a:p>
      </dgm:t>
    </dgm:pt>
    <dgm:pt modelId="{C344DF41-B248-4FF8-955B-11F5B3D1B878}" type="sibTrans" cxnId="{EE63972E-A165-47C6-8F70-8BC079BAD1D7}">
      <dgm:prSet/>
      <dgm:spPr/>
      <dgm:t>
        <a:bodyPr/>
        <a:lstStyle/>
        <a:p>
          <a:endParaRPr lang="en-US"/>
        </a:p>
      </dgm:t>
    </dgm:pt>
    <dgm:pt modelId="{A5BC36AB-BABC-4F2D-B76E-D4D356400549}">
      <dgm:prSet/>
      <dgm:spPr/>
      <dgm:t>
        <a:bodyPr/>
        <a:lstStyle/>
        <a:p>
          <a:r>
            <a:rPr lang="it-IT" dirty="0"/>
            <a:t>L’obesità non è solo una questione di chili, ma di significato.</a:t>
          </a:r>
          <a:endParaRPr lang="en-US" dirty="0"/>
        </a:p>
      </dgm:t>
    </dgm:pt>
    <dgm:pt modelId="{6D23E7AA-6C1A-4BAD-9923-E430D70F3522}" type="parTrans" cxnId="{CBBE2CCC-103D-47A9-AC24-385EDAA1F88C}">
      <dgm:prSet/>
      <dgm:spPr/>
      <dgm:t>
        <a:bodyPr/>
        <a:lstStyle/>
        <a:p>
          <a:endParaRPr lang="en-US"/>
        </a:p>
      </dgm:t>
    </dgm:pt>
    <dgm:pt modelId="{DD8A1A0C-5CA4-4010-8A23-04541D2926D6}" type="sibTrans" cxnId="{CBBE2CCC-103D-47A9-AC24-385EDAA1F88C}">
      <dgm:prSet/>
      <dgm:spPr/>
      <dgm:t>
        <a:bodyPr/>
        <a:lstStyle/>
        <a:p>
          <a:endParaRPr lang="en-US"/>
        </a:p>
      </dgm:t>
    </dgm:pt>
    <dgm:pt modelId="{497CE393-32E2-42C5-B121-E9E2E1AA16C7}">
      <dgm:prSet/>
      <dgm:spPr/>
      <dgm:t>
        <a:bodyPr/>
        <a:lstStyle/>
        <a:p>
          <a:r>
            <a:rPr lang="it-IT" dirty="0"/>
            <a:t>Le procedure bariatriche possono intervenire sullo stomaco, ma non possono colmare i vuoti affettivi o le ferite interiori.</a:t>
          </a:r>
          <a:endParaRPr lang="en-US" dirty="0"/>
        </a:p>
      </dgm:t>
    </dgm:pt>
    <dgm:pt modelId="{E9D7A226-D7C8-4439-9FA8-A2E6E8966348}" type="parTrans" cxnId="{DA2D5912-265F-4F18-9FA6-30AAB0A6C627}">
      <dgm:prSet/>
      <dgm:spPr/>
      <dgm:t>
        <a:bodyPr/>
        <a:lstStyle/>
        <a:p>
          <a:endParaRPr lang="en-US"/>
        </a:p>
      </dgm:t>
    </dgm:pt>
    <dgm:pt modelId="{72CB1FC6-D2DF-4720-95AF-379345D44252}" type="sibTrans" cxnId="{DA2D5912-265F-4F18-9FA6-30AAB0A6C627}">
      <dgm:prSet/>
      <dgm:spPr/>
      <dgm:t>
        <a:bodyPr/>
        <a:lstStyle/>
        <a:p>
          <a:endParaRPr lang="en-US"/>
        </a:p>
      </dgm:t>
    </dgm:pt>
    <dgm:pt modelId="{E0B144FB-5846-4128-8770-E1614217E43E}">
      <dgm:prSet/>
      <dgm:spPr/>
      <dgm:t>
        <a:bodyPr/>
        <a:lstStyle/>
        <a:p>
          <a:r>
            <a:rPr lang="it-IT" dirty="0"/>
            <a:t>Il compito della psicologia è quello di dare voce a ciò che il corpo ha espresso attraverso il peso, accompagnando la persona verso una nuova integrazione tra mente e corpo.</a:t>
          </a:r>
          <a:endParaRPr lang="en-US" dirty="0"/>
        </a:p>
      </dgm:t>
    </dgm:pt>
    <dgm:pt modelId="{578ABA72-6A9A-4497-AC03-4E7C6F4E3CDD}" type="parTrans" cxnId="{A1BADA04-F9EB-4E0D-B474-9AE25B508910}">
      <dgm:prSet/>
      <dgm:spPr/>
      <dgm:t>
        <a:bodyPr/>
        <a:lstStyle/>
        <a:p>
          <a:endParaRPr lang="en-US"/>
        </a:p>
      </dgm:t>
    </dgm:pt>
    <dgm:pt modelId="{01618D56-A9BD-4BA1-84D0-0D6FAE45B1F2}" type="sibTrans" cxnId="{A1BADA04-F9EB-4E0D-B474-9AE25B508910}">
      <dgm:prSet/>
      <dgm:spPr/>
      <dgm:t>
        <a:bodyPr/>
        <a:lstStyle/>
        <a:p>
          <a:endParaRPr lang="en-US"/>
        </a:p>
      </dgm:t>
    </dgm:pt>
    <dgm:pt modelId="{038A8750-40D7-4A31-8D63-11BD4BF012A6}">
      <dgm:prSet/>
      <dgm:spPr/>
      <dgm:t>
        <a:bodyPr/>
        <a:lstStyle/>
        <a:p>
          <a:r>
            <a:rPr lang="it-IT" b="1"/>
            <a:t>“Il corpo cambia in poche ore, ma la mente ha bisogno di tempo, ascolto e comprensione per poter rinascere.”</a:t>
          </a:r>
          <a:endParaRPr lang="en-US"/>
        </a:p>
      </dgm:t>
    </dgm:pt>
    <dgm:pt modelId="{D8516A5A-6C63-4827-8AC4-BAA85CC18832}" type="parTrans" cxnId="{5B1F8261-C596-4027-A37A-A567E93DE4E5}">
      <dgm:prSet/>
      <dgm:spPr/>
      <dgm:t>
        <a:bodyPr/>
        <a:lstStyle/>
        <a:p>
          <a:endParaRPr lang="en-US"/>
        </a:p>
      </dgm:t>
    </dgm:pt>
    <dgm:pt modelId="{3B88128E-02FA-4CE9-A121-1CEC11E98174}" type="sibTrans" cxnId="{5B1F8261-C596-4027-A37A-A567E93DE4E5}">
      <dgm:prSet/>
      <dgm:spPr/>
      <dgm:t>
        <a:bodyPr/>
        <a:lstStyle/>
        <a:p>
          <a:endParaRPr lang="en-US"/>
        </a:p>
      </dgm:t>
    </dgm:pt>
    <dgm:pt modelId="{17BCABC6-FFC8-47D3-BB08-C08F23D5325C}" type="pres">
      <dgm:prSet presAssocID="{CEC317CE-4B89-4F09-A447-884171FF745D}" presName="root" presStyleCnt="0">
        <dgm:presLayoutVars>
          <dgm:dir/>
          <dgm:resizeHandles val="exact"/>
        </dgm:presLayoutVars>
      </dgm:prSet>
      <dgm:spPr/>
    </dgm:pt>
    <dgm:pt modelId="{63DE70D6-63BC-4312-819C-10FD9DDAED4E}" type="pres">
      <dgm:prSet presAssocID="{B722D902-B2BC-41A1-B710-F3B89209AE2F}" presName="compNode" presStyleCnt="0"/>
      <dgm:spPr/>
    </dgm:pt>
    <dgm:pt modelId="{0FA37014-BA42-497C-95CD-EE0F871C0FFB}" type="pres">
      <dgm:prSet presAssocID="{B722D902-B2BC-41A1-B710-F3B89209AE2F}" presName="bgRect" presStyleLbl="bgShp" presStyleIdx="0" presStyleCnt="5"/>
      <dgm:spPr/>
    </dgm:pt>
    <dgm:pt modelId="{7480F7FA-1C4B-4C93-8D0A-16F72262364D}" type="pres">
      <dgm:prSet presAssocID="{B722D902-B2BC-41A1-B710-F3B89209AE2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rinetto"/>
        </a:ext>
      </dgm:extLst>
    </dgm:pt>
    <dgm:pt modelId="{053376B3-828B-4ED9-9B25-6CEDAC7FB6FF}" type="pres">
      <dgm:prSet presAssocID="{B722D902-B2BC-41A1-B710-F3B89209AE2F}" presName="spaceRect" presStyleCnt="0"/>
      <dgm:spPr/>
    </dgm:pt>
    <dgm:pt modelId="{23068EFC-31AD-4C58-B077-AD34B40553C9}" type="pres">
      <dgm:prSet presAssocID="{B722D902-B2BC-41A1-B710-F3B89209AE2F}" presName="parTx" presStyleLbl="revTx" presStyleIdx="0" presStyleCnt="5">
        <dgm:presLayoutVars>
          <dgm:chMax val="0"/>
          <dgm:chPref val="0"/>
        </dgm:presLayoutVars>
      </dgm:prSet>
      <dgm:spPr/>
    </dgm:pt>
    <dgm:pt modelId="{BDF63F9B-2469-40A3-A7A8-CD1C5F468284}" type="pres">
      <dgm:prSet presAssocID="{C344DF41-B248-4FF8-955B-11F5B3D1B878}" presName="sibTrans" presStyleCnt="0"/>
      <dgm:spPr/>
    </dgm:pt>
    <dgm:pt modelId="{469F73C1-4EAD-45B0-8DCF-A4336EA9195E}" type="pres">
      <dgm:prSet presAssocID="{A5BC36AB-BABC-4F2D-B76E-D4D356400549}" presName="compNode" presStyleCnt="0"/>
      <dgm:spPr/>
    </dgm:pt>
    <dgm:pt modelId="{45FA7C02-1FDE-49DD-BE9C-73E7E1EABA61}" type="pres">
      <dgm:prSet presAssocID="{A5BC36AB-BABC-4F2D-B76E-D4D356400549}" presName="bgRect" presStyleLbl="bgShp" presStyleIdx="1" presStyleCnt="5"/>
      <dgm:spPr/>
    </dgm:pt>
    <dgm:pt modelId="{5200451A-AF3E-47C6-9938-BFEE4DA21C82}" type="pres">
      <dgm:prSet presAssocID="{A5BC36AB-BABC-4F2D-B76E-D4D35640054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ole Pizza"/>
        </a:ext>
      </dgm:extLst>
    </dgm:pt>
    <dgm:pt modelId="{9AD9C097-14F3-4896-9FFB-6015E49B0FB7}" type="pres">
      <dgm:prSet presAssocID="{A5BC36AB-BABC-4F2D-B76E-D4D356400549}" presName="spaceRect" presStyleCnt="0"/>
      <dgm:spPr/>
    </dgm:pt>
    <dgm:pt modelId="{55DB0B40-86E6-43ED-9A7E-82991FDC6F99}" type="pres">
      <dgm:prSet presAssocID="{A5BC36AB-BABC-4F2D-B76E-D4D356400549}" presName="parTx" presStyleLbl="revTx" presStyleIdx="1" presStyleCnt="5">
        <dgm:presLayoutVars>
          <dgm:chMax val="0"/>
          <dgm:chPref val="0"/>
        </dgm:presLayoutVars>
      </dgm:prSet>
      <dgm:spPr/>
    </dgm:pt>
    <dgm:pt modelId="{20E6A398-D4AC-4E85-84B1-95F79DFC2CE8}" type="pres">
      <dgm:prSet presAssocID="{DD8A1A0C-5CA4-4010-8A23-04541D2926D6}" presName="sibTrans" presStyleCnt="0"/>
      <dgm:spPr/>
    </dgm:pt>
    <dgm:pt modelId="{B753AE6F-9E51-4E28-82CC-F6758BD42D70}" type="pres">
      <dgm:prSet presAssocID="{497CE393-32E2-42C5-B121-E9E2E1AA16C7}" presName="compNode" presStyleCnt="0"/>
      <dgm:spPr/>
    </dgm:pt>
    <dgm:pt modelId="{37A34787-2A0F-4B86-A10E-3256885C119C}" type="pres">
      <dgm:prSet presAssocID="{497CE393-32E2-42C5-B121-E9E2E1AA16C7}" presName="bgRect" presStyleLbl="bgShp" presStyleIdx="2" presStyleCnt="5"/>
      <dgm:spPr/>
    </dgm:pt>
    <dgm:pt modelId="{51882E85-18D3-4AD2-B940-0270B78374DF}" type="pres">
      <dgm:prSet presAssocID="{497CE393-32E2-42C5-B121-E9E2E1AA16C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42F88DE4-C6C9-4F7D-B811-4E3641CA0FCD}" type="pres">
      <dgm:prSet presAssocID="{497CE393-32E2-42C5-B121-E9E2E1AA16C7}" presName="spaceRect" presStyleCnt="0"/>
      <dgm:spPr/>
    </dgm:pt>
    <dgm:pt modelId="{5A73232E-853B-41B0-9F34-FA21C1F6671F}" type="pres">
      <dgm:prSet presAssocID="{497CE393-32E2-42C5-B121-E9E2E1AA16C7}" presName="parTx" presStyleLbl="revTx" presStyleIdx="2" presStyleCnt="5">
        <dgm:presLayoutVars>
          <dgm:chMax val="0"/>
          <dgm:chPref val="0"/>
        </dgm:presLayoutVars>
      </dgm:prSet>
      <dgm:spPr/>
    </dgm:pt>
    <dgm:pt modelId="{0B095AE2-8066-4341-8D45-BA2A07B185F6}" type="pres">
      <dgm:prSet presAssocID="{72CB1FC6-D2DF-4720-95AF-379345D44252}" presName="sibTrans" presStyleCnt="0"/>
      <dgm:spPr/>
    </dgm:pt>
    <dgm:pt modelId="{C1FD1835-ABF7-4415-B688-E078F5B9BB00}" type="pres">
      <dgm:prSet presAssocID="{E0B144FB-5846-4128-8770-E1614217E43E}" presName="compNode" presStyleCnt="0"/>
      <dgm:spPr/>
    </dgm:pt>
    <dgm:pt modelId="{A8CA6A3D-2397-420E-891E-A306090E0971}" type="pres">
      <dgm:prSet presAssocID="{E0B144FB-5846-4128-8770-E1614217E43E}" presName="bgRect" presStyleLbl="bgShp" presStyleIdx="3" presStyleCnt="5"/>
      <dgm:spPr/>
    </dgm:pt>
    <dgm:pt modelId="{35AA323F-33E8-4D68-9CA0-AF610D54B878}" type="pres">
      <dgm:prSet presAssocID="{E0B144FB-5846-4128-8770-E1614217E43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009621B2-6631-4328-99B6-E0259267E937}" type="pres">
      <dgm:prSet presAssocID="{E0B144FB-5846-4128-8770-E1614217E43E}" presName="spaceRect" presStyleCnt="0"/>
      <dgm:spPr/>
    </dgm:pt>
    <dgm:pt modelId="{4317C794-7EB0-4430-ACAF-D847AA432699}" type="pres">
      <dgm:prSet presAssocID="{E0B144FB-5846-4128-8770-E1614217E43E}" presName="parTx" presStyleLbl="revTx" presStyleIdx="3" presStyleCnt="5">
        <dgm:presLayoutVars>
          <dgm:chMax val="0"/>
          <dgm:chPref val="0"/>
        </dgm:presLayoutVars>
      </dgm:prSet>
      <dgm:spPr/>
    </dgm:pt>
    <dgm:pt modelId="{0E9972D1-9D55-4FEC-841D-DDE662AADAA2}" type="pres">
      <dgm:prSet presAssocID="{01618D56-A9BD-4BA1-84D0-0D6FAE45B1F2}" presName="sibTrans" presStyleCnt="0"/>
      <dgm:spPr/>
    </dgm:pt>
    <dgm:pt modelId="{1727ECA5-3750-4919-B115-E2C53FB193ED}" type="pres">
      <dgm:prSet presAssocID="{038A8750-40D7-4A31-8D63-11BD4BF012A6}" presName="compNode" presStyleCnt="0"/>
      <dgm:spPr/>
    </dgm:pt>
    <dgm:pt modelId="{4FAD9F1A-9FF1-4B75-AF18-AA25ACDA7F55}" type="pres">
      <dgm:prSet presAssocID="{038A8750-40D7-4A31-8D63-11BD4BF012A6}" presName="bgRect" presStyleLbl="bgShp" presStyleIdx="4" presStyleCnt="5"/>
      <dgm:spPr/>
    </dgm:pt>
    <dgm:pt modelId="{2143AEE2-3E2B-469A-9702-46F63B0CF703}" type="pres">
      <dgm:prSet presAssocID="{038A8750-40D7-4A31-8D63-11BD4BF012A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mande"/>
        </a:ext>
      </dgm:extLst>
    </dgm:pt>
    <dgm:pt modelId="{14D0E8E7-3505-4850-91C8-5C452C083943}" type="pres">
      <dgm:prSet presAssocID="{038A8750-40D7-4A31-8D63-11BD4BF012A6}" presName="spaceRect" presStyleCnt="0"/>
      <dgm:spPr/>
    </dgm:pt>
    <dgm:pt modelId="{AA279F74-AD24-4A12-8CF2-3496E870955C}" type="pres">
      <dgm:prSet presAssocID="{038A8750-40D7-4A31-8D63-11BD4BF012A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B204B04-1474-4EBB-8340-FEB262662A42}" type="presOf" srcId="{A5BC36AB-BABC-4F2D-B76E-D4D356400549}" destId="{55DB0B40-86E6-43ED-9A7E-82991FDC6F99}" srcOrd="0" destOrd="0" presId="urn:microsoft.com/office/officeart/2018/2/layout/IconVerticalSolidList"/>
    <dgm:cxn modelId="{A1BADA04-F9EB-4E0D-B474-9AE25B508910}" srcId="{CEC317CE-4B89-4F09-A447-884171FF745D}" destId="{E0B144FB-5846-4128-8770-E1614217E43E}" srcOrd="3" destOrd="0" parTransId="{578ABA72-6A9A-4497-AC03-4E7C6F4E3CDD}" sibTransId="{01618D56-A9BD-4BA1-84D0-0D6FAE45B1F2}"/>
    <dgm:cxn modelId="{DA2D5912-265F-4F18-9FA6-30AAB0A6C627}" srcId="{CEC317CE-4B89-4F09-A447-884171FF745D}" destId="{497CE393-32E2-42C5-B121-E9E2E1AA16C7}" srcOrd="2" destOrd="0" parTransId="{E9D7A226-D7C8-4439-9FA8-A2E6E8966348}" sibTransId="{72CB1FC6-D2DF-4720-95AF-379345D44252}"/>
    <dgm:cxn modelId="{9AE95F2C-2018-4F8D-9D13-62C2E628AC96}" type="presOf" srcId="{B722D902-B2BC-41A1-B710-F3B89209AE2F}" destId="{23068EFC-31AD-4C58-B077-AD34B40553C9}" srcOrd="0" destOrd="0" presId="urn:microsoft.com/office/officeart/2018/2/layout/IconVerticalSolidList"/>
    <dgm:cxn modelId="{EE63972E-A165-47C6-8F70-8BC079BAD1D7}" srcId="{CEC317CE-4B89-4F09-A447-884171FF745D}" destId="{B722D902-B2BC-41A1-B710-F3B89209AE2F}" srcOrd="0" destOrd="0" parTransId="{6012CEA7-DD21-4ECE-94D0-AA7AAA4E617D}" sibTransId="{C344DF41-B248-4FF8-955B-11F5B3D1B878}"/>
    <dgm:cxn modelId="{5B1F8261-C596-4027-A37A-A567E93DE4E5}" srcId="{CEC317CE-4B89-4F09-A447-884171FF745D}" destId="{038A8750-40D7-4A31-8D63-11BD4BF012A6}" srcOrd="4" destOrd="0" parTransId="{D8516A5A-6C63-4827-8AC4-BAA85CC18832}" sibTransId="{3B88128E-02FA-4CE9-A121-1CEC11E98174}"/>
    <dgm:cxn modelId="{B69F2574-5866-4C5D-B33E-2287BE83D618}" type="presOf" srcId="{497CE393-32E2-42C5-B121-E9E2E1AA16C7}" destId="{5A73232E-853B-41B0-9F34-FA21C1F6671F}" srcOrd="0" destOrd="0" presId="urn:microsoft.com/office/officeart/2018/2/layout/IconVerticalSolidList"/>
    <dgm:cxn modelId="{6C22B9BF-C231-4C2B-A633-1441B3624759}" type="presOf" srcId="{038A8750-40D7-4A31-8D63-11BD4BF012A6}" destId="{AA279F74-AD24-4A12-8CF2-3496E870955C}" srcOrd="0" destOrd="0" presId="urn:microsoft.com/office/officeart/2018/2/layout/IconVerticalSolidList"/>
    <dgm:cxn modelId="{CBBE2CCC-103D-47A9-AC24-385EDAA1F88C}" srcId="{CEC317CE-4B89-4F09-A447-884171FF745D}" destId="{A5BC36AB-BABC-4F2D-B76E-D4D356400549}" srcOrd="1" destOrd="0" parTransId="{6D23E7AA-6C1A-4BAD-9923-E430D70F3522}" sibTransId="{DD8A1A0C-5CA4-4010-8A23-04541D2926D6}"/>
    <dgm:cxn modelId="{598442E8-138C-4175-A6F7-F20BAF634AEC}" type="presOf" srcId="{E0B144FB-5846-4128-8770-E1614217E43E}" destId="{4317C794-7EB0-4430-ACAF-D847AA432699}" srcOrd="0" destOrd="0" presId="urn:microsoft.com/office/officeart/2018/2/layout/IconVerticalSolidList"/>
    <dgm:cxn modelId="{2DD65BF5-411A-4F0A-AE89-0440C61980BB}" type="presOf" srcId="{CEC317CE-4B89-4F09-A447-884171FF745D}" destId="{17BCABC6-FFC8-47D3-BB08-C08F23D5325C}" srcOrd="0" destOrd="0" presId="urn:microsoft.com/office/officeart/2018/2/layout/IconVerticalSolidList"/>
    <dgm:cxn modelId="{B9F51E82-155A-4CB4-BBCC-DBFC81A8B287}" type="presParOf" srcId="{17BCABC6-FFC8-47D3-BB08-C08F23D5325C}" destId="{63DE70D6-63BC-4312-819C-10FD9DDAED4E}" srcOrd="0" destOrd="0" presId="urn:microsoft.com/office/officeart/2018/2/layout/IconVerticalSolidList"/>
    <dgm:cxn modelId="{DA3A6EF5-11E7-4EB4-A66A-B6EAD58BEC1E}" type="presParOf" srcId="{63DE70D6-63BC-4312-819C-10FD9DDAED4E}" destId="{0FA37014-BA42-497C-95CD-EE0F871C0FFB}" srcOrd="0" destOrd="0" presId="urn:microsoft.com/office/officeart/2018/2/layout/IconVerticalSolidList"/>
    <dgm:cxn modelId="{673547FC-CF9E-41AA-AB55-215C6A04E6A2}" type="presParOf" srcId="{63DE70D6-63BC-4312-819C-10FD9DDAED4E}" destId="{7480F7FA-1C4B-4C93-8D0A-16F72262364D}" srcOrd="1" destOrd="0" presId="urn:microsoft.com/office/officeart/2018/2/layout/IconVerticalSolidList"/>
    <dgm:cxn modelId="{491DBE01-A7F9-4F6D-9E7D-36376CFD8828}" type="presParOf" srcId="{63DE70D6-63BC-4312-819C-10FD9DDAED4E}" destId="{053376B3-828B-4ED9-9B25-6CEDAC7FB6FF}" srcOrd="2" destOrd="0" presId="urn:microsoft.com/office/officeart/2018/2/layout/IconVerticalSolidList"/>
    <dgm:cxn modelId="{46908093-E0E0-41E4-8A4C-B0B24612EF3E}" type="presParOf" srcId="{63DE70D6-63BC-4312-819C-10FD9DDAED4E}" destId="{23068EFC-31AD-4C58-B077-AD34B40553C9}" srcOrd="3" destOrd="0" presId="urn:microsoft.com/office/officeart/2018/2/layout/IconVerticalSolidList"/>
    <dgm:cxn modelId="{4859AF47-4A2A-47F8-8E6F-B495B539C3D1}" type="presParOf" srcId="{17BCABC6-FFC8-47D3-BB08-C08F23D5325C}" destId="{BDF63F9B-2469-40A3-A7A8-CD1C5F468284}" srcOrd="1" destOrd="0" presId="urn:microsoft.com/office/officeart/2018/2/layout/IconVerticalSolidList"/>
    <dgm:cxn modelId="{3575EA6D-1323-4F59-9718-B7A4BC81F96E}" type="presParOf" srcId="{17BCABC6-FFC8-47D3-BB08-C08F23D5325C}" destId="{469F73C1-4EAD-45B0-8DCF-A4336EA9195E}" srcOrd="2" destOrd="0" presId="urn:microsoft.com/office/officeart/2018/2/layout/IconVerticalSolidList"/>
    <dgm:cxn modelId="{1127B33C-433C-4AC6-B570-C35FAB55AF34}" type="presParOf" srcId="{469F73C1-4EAD-45B0-8DCF-A4336EA9195E}" destId="{45FA7C02-1FDE-49DD-BE9C-73E7E1EABA61}" srcOrd="0" destOrd="0" presId="urn:microsoft.com/office/officeart/2018/2/layout/IconVerticalSolidList"/>
    <dgm:cxn modelId="{57EBEF09-649C-4AA5-8DB9-189AB33BA83B}" type="presParOf" srcId="{469F73C1-4EAD-45B0-8DCF-A4336EA9195E}" destId="{5200451A-AF3E-47C6-9938-BFEE4DA21C82}" srcOrd="1" destOrd="0" presId="urn:microsoft.com/office/officeart/2018/2/layout/IconVerticalSolidList"/>
    <dgm:cxn modelId="{9322BBDF-0728-4297-85A6-4065B4FF7695}" type="presParOf" srcId="{469F73C1-4EAD-45B0-8DCF-A4336EA9195E}" destId="{9AD9C097-14F3-4896-9FFB-6015E49B0FB7}" srcOrd="2" destOrd="0" presId="urn:microsoft.com/office/officeart/2018/2/layout/IconVerticalSolidList"/>
    <dgm:cxn modelId="{65F07CEB-253F-4509-98DF-0E5E7B9A47AA}" type="presParOf" srcId="{469F73C1-4EAD-45B0-8DCF-A4336EA9195E}" destId="{55DB0B40-86E6-43ED-9A7E-82991FDC6F99}" srcOrd="3" destOrd="0" presId="urn:microsoft.com/office/officeart/2018/2/layout/IconVerticalSolidList"/>
    <dgm:cxn modelId="{08671D0A-0BFE-43D9-A1DB-0651AA2231B2}" type="presParOf" srcId="{17BCABC6-FFC8-47D3-BB08-C08F23D5325C}" destId="{20E6A398-D4AC-4E85-84B1-95F79DFC2CE8}" srcOrd="3" destOrd="0" presId="urn:microsoft.com/office/officeart/2018/2/layout/IconVerticalSolidList"/>
    <dgm:cxn modelId="{95A31E72-9BD3-4A30-AFBC-18A667299CB4}" type="presParOf" srcId="{17BCABC6-FFC8-47D3-BB08-C08F23D5325C}" destId="{B753AE6F-9E51-4E28-82CC-F6758BD42D70}" srcOrd="4" destOrd="0" presId="urn:microsoft.com/office/officeart/2018/2/layout/IconVerticalSolidList"/>
    <dgm:cxn modelId="{FAE3ACC6-F844-4668-B612-FFCD80FE669C}" type="presParOf" srcId="{B753AE6F-9E51-4E28-82CC-F6758BD42D70}" destId="{37A34787-2A0F-4B86-A10E-3256885C119C}" srcOrd="0" destOrd="0" presId="urn:microsoft.com/office/officeart/2018/2/layout/IconVerticalSolidList"/>
    <dgm:cxn modelId="{122FE4EF-518D-4DAC-A4AC-AF9F19E48462}" type="presParOf" srcId="{B753AE6F-9E51-4E28-82CC-F6758BD42D70}" destId="{51882E85-18D3-4AD2-B940-0270B78374DF}" srcOrd="1" destOrd="0" presId="urn:microsoft.com/office/officeart/2018/2/layout/IconVerticalSolidList"/>
    <dgm:cxn modelId="{CF91F753-2EC2-4860-93D9-1E83E7BF6B4A}" type="presParOf" srcId="{B753AE6F-9E51-4E28-82CC-F6758BD42D70}" destId="{42F88DE4-C6C9-4F7D-B811-4E3641CA0FCD}" srcOrd="2" destOrd="0" presId="urn:microsoft.com/office/officeart/2018/2/layout/IconVerticalSolidList"/>
    <dgm:cxn modelId="{F70CCC37-D47B-42F9-B2BF-35E16BEC6EB6}" type="presParOf" srcId="{B753AE6F-9E51-4E28-82CC-F6758BD42D70}" destId="{5A73232E-853B-41B0-9F34-FA21C1F6671F}" srcOrd="3" destOrd="0" presId="urn:microsoft.com/office/officeart/2018/2/layout/IconVerticalSolidList"/>
    <dgm:cxn modelId="{4400EA38-09B9-4633-BA3C-E74EE3680C18}" type="presParOf" srcId="{17BCABC6-FFC8-47D3-BB08-C08F23D5325C}" destId="{0B095AE2-8066-4341-8D45-BA2A07B185F6}" srcOrd="5" destOrd="0" presId="urn:microsoft.com/office/officeart/2018/2/layout/IconVerticalSolidList"/>
    <dgm:cxn modelId="{D13EBD11-FD95-4469-849E-45047A1162E1}" type="presParOf" srcId="{17BCABC6-FFC8-47D3-BB08-C08F23D5325C}" destId="{C1FD1835-ABF7-4415-B688-E078F5B9BB00}" srcOrd="6" destOrd="0" presId="urn:microsoft.com/office/officeart/2018/2/layout/IconVerticalSolidList"/>
    <dgm:cxn modelId="{91D308B1-1294-4801-B0C8-55BFE19D5972}" type="presParOf" srcId="{C1FD1835-ABF7-4415-B688-E078F5B9BB00}" destId="{A8CA6A3D-2397-420E-891E-A306090E0971}" srcOrd="0" destOrd="0" presId="urn:microsoft.com/office/officeart/2018/2/layout/IconVerticalSolidList"/>
    <dgm:cxn modelId="{284E9FB5-91BB-41C3-B9F1-33575A60CA8A}" type="presParOf" srcId="{C1FD1835-ABF7-4415-B688-E078F5B9BB00}" destId="{35AA323F-33E8-4D68-9CA0-AF610D54B878}" srcOrd="1" destOrd="0" presId="urn:microsoft.com/office/officeart/2018/2/layout/IconVerticalSolidList"/>
    <dgm:cxn modelId="{1A551FC0-4ED4-48A2-9282-222D2B9566BD}" type="presParOf" srcId="{C1FD1835-ABF7-4415-B688-E078F5B9BB00}" destId="{009621B2-6631-4328-99B6-E0259267E937}" srcOrd="2" destOrd="0" presId="urn:microsoft.com/office/officeart/2018/2/layout/IconVerticalSolidList"/>
    <dgm:cxn modelId="{4E66FDBA-A118-4FA5-A45A-77A38F8AE3B2}" type="presParOf" srcId="{C1FD1835-ABF7-4415-B688-E078F5B9BB00}" destId="{4317C794-7EB0-4430-ACAF-D847AA432699}" srcOrd="3" destOrd="0" presId="urn:microsoft.com/office/officeart/2018/2/layout/IconVerticalSolidList"/>
    <dgm:cxn modelId="{F7270B43-21C9-461E-9788-EC0F2093F3FC}" type="presParOf" srcId="{17BCABC6-FFC8-47D3-BB08-C08F23D5325C}" destId="{0E9972D1-9D55-4FEC-841D-DDE662AADAA2}" srcOrd="7" destOrd="0" presId="urn:microsoft.com/office/officeart/2018/2/layout/IconVerticalSolidList"/>
    <dgm:cxn modelId="{E9B9AA16-1188-4181-9F34-D3CEB43D1A95}" type="presParOf" srcId="{17BCABC6-FFC8-47D3-BB08-C08F23D5325C}" destId="{1727ECA5-3750-4919-B115-E2C53FB193ED}" srcOrd="8" destOrd="0" presId="urn:microsoft.com/office/officeart/2018/2/layout/IconVerticalSolidList"/>
    <dgm:cxn modelId="{F0FD9515-6428-4C9B-8DA8-A8A10195257C}" type="presParOf" srcId="{1727ECA5-3750-4919-B115-E2C53FB193ED}" destId="{4FAD9F1A-9FF1-4B75-AF18-AA25ACDA7F55}" srcOrd="0" destOrd="0" presId="urn:microsoft.com/office/officeart/2018/2/layout/IconVerticalSolidList"/>
    <dgm:cxn modelId="{3BE125C4-22F1-4385-AA00-8D477D44E900}" type="presParOf" srcId="{1727ECA5-3750-4919-B115-E2C53FB193ED}" destId="{2143AEE2-3E2B-469A-9702-46F63B0CF703}" srcOrd="1" destOrd="0" presId="urn:microsoft.com/office/officeart/2018/2/layout/IconVerticalSolidList"/>
    <dgm:cxn modelId="{4261F5DD-A1EE-4742-8514-9125A1280E58}" type="presParOf" srcId="{1727ECA5-3750-4919-B115-E2C53FB193ED}" destId="{14D0E8E7-3505-4850-91C8-5C452C083943}" srcOrd="2" destOrd="0" presId="urn:microsoft.com/office/officeart/2018/2/layout/IconVerticalSolidList"/>
    <dgm:cxn modelId="{E9EF6C18-2F3B-4A9A-AD49-662FB713D1D3}" type="presParOf" srcId="{1727ECA5-3750-4919-B115-E2C53FB193ED}" destId="{AA279F74-AD24-4A12-8CF2-3496E87095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37014-BA42-497C-95CD-EE0F871C0FFB}">
      <dsp:nvSpPr>
        <dsp:cNvPr id="0" name=""/>
        <dsp:cNvSpPr/>
      </dsp:nvSpPr>
      <dsp:spPr>
        <a:xfrm>
          <a:off x="0" y="2938"/>
          <a:ext cx="10058399" cy="6258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0F7FA-1C4B-4C93-8D0A-16F72262364D}">
      <dsp:nvSpPr>
        <dsp:cNvPr id="0" name=""/>
        <dsp:cNvSpPr/>
      </dsp:nvSpPr>
      <dsp:spPr>
        <a:xfrm>
          <a:off x="189315" y="143751"/>
          <a:ext cx="344209" cy="3442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68EFC-31AD-4C58-B077-AD34B40553C9}">
      <dsp:nvSpPr>
        <dsp:cNvPr id="0" name=""/>
        <dsp:cNvSpPr/>
      </dsp:nvSpPr>
      <dsp:spPr>
        <a:xfrm>
          <a:off x="722840" y="2938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Non è semplicemente “dimagrire”, promuovere una trasformazione psicofisica armonica e sostenibile.</a:t>
          </a:r>
          <a:br>
            <a:rPr lang="it-IT" sz="1700" kern="1200" dirty="0"/>
          </a:br>
          <a:endParaRPr lang="en-US" sz="1700" kern="1200" dirty="0"/>
        </a:p>
      </dsp:txBody>
      <dsp:txXfrm>
        <a:off x="722840" y="2938"/>
        <a:ext cx="9335559" cy="625835"/>
      </dsp:txXfrm>
    </dsp:sp>
    <dsp:sp modelId="{45FA7C02-1FDE-49DD-BE9C-73E7E1EABA61}">
      <dsp:nvSpPr>
        <dsp:cNvPr id="0" name=""/>
        <dsp:cNvSpPr/>
      </dsp:nvSpPr>
      <dsp:spPr>
        <a:xfrm>
          <a:off x="0" y="785232"/>
          <a:ext cx="10058399" cy="6258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0451A-AF3E-47C6-9938-BFEE4DA21C82}">
      <dsp:nvSpPr>
        <dsp:cNvPr id="0" name=""/>
        <dsp:cNvSpPr/>
      </dsp:nvSpPr>
      <dsp:spPr>
        <a:xfrm>
          <a:off x="189315" y="926045"/>
          <a:ext cx="344209" cy="3442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B0B40-86E6-43ED-9A7E-82991FDC6F99}">
      <dsp:nvSpPr>
        <dsp:cNvPr id="0" name=""/>
        <dsp:cNvSpPr/>
      </dsp:nvSpPr>
      <dsp:spPr>
        <a:xfrm>
          <a:off x="722840" y="785232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L’obesità non è solo una questione di chili, ma di significato.</a:t>
          </a:r>
          <a:endParaRPr lang="en-US" sz="1700" kern="1200" dirty="0"/>
        </a:p>
      </dsp:txBody>
      <dsp:txXfrm>
        <a:off x="722840" y="785232"/>
        <a:ext cx="9335559" cy="625835"/>
      </dsp:txXfrm>
    </dsp:sp>
    <dsp:sp modelId="{37A34787-2A0F-4B86-A10E-3256885C119C}">
      <dsp:nvSpPr>
        <dsp:cNvPr id="0" name=""/>
        <dsp:cNvSpPr/>
      </dsp:nvSpPr>
      <dsp:spPr>
        <a:xfrm>
          <a:off x="0" y="1567527"/>
          <a:ext cx="10058399" cy="6258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82E85-18D3-4AD2-B940-0270B78374DF}">
      <dsp:nvSpPr>
        <dsp:cNvPr id="0" name=""/>
        <dsp:cNvSpPr/>
      </dsp:nvSpPr>
      <dsp:spPr>
        <a:xfrm>
          <a:off x="189315" y="1708340"/>
          <a:ext cx="344209" cy="3442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3232E-853B-41B0-9F34-FA21C1F6671F}">
      <dsp:nvSpPr>
        <dsp:cNvPr id="0" name=""/>
        <dsp:cNvSpPr/>
      </dsp:nvSpPr>
      <dsp:spPr>
        <a:xfrm>
          <a:off x="722840" y="1567527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Le procedure bariatriche possono intervenire sullo stomaco, ma non possono colmare i vuoti affettivi o le ferite interiori.</a:t>
          </a:r>
          <a:endParaRPr lang="en-US" sz="1700" kern="1200" dirty="0"/>
        </a:p>
      </dsp:txBody>
      <dsp:txXfrm>
        <a:off x="722840" y="1567527"/>
        <a:ext cx="9335559" cy="625835"/>
      </dsp:txXfrm>
    </dsp:sp>
    <dsp:sp modelId="{A8CA6A3D-2397-420E-891E-A306090E0971}">
      <dsp:nvSpPr>
        <dsp:cNvPr id="0" name=""/>
        <dsp:cNvSpPr/>
      </dsp:nvSpPr>
      <dsp:spPr>
        <a:xfrm>
          <a:off x="0" y="2349822"/>
          <a:ext cx="10058399" cy="6258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A323F-33E8-4D68-9CA0-AF610D54B878}">
      <dsp:nvSpPr>
        <dsp:cNvPr id="0" name=""/>
        <dsp:cNvSpPr/>
      </dsp:nvSpPr>
      <dsp:spPr>
        <a:xfrm>
          <a:off x="189315" y="2490635"/>
          <a:ext cx="344209" cy="3442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7C794-7EB0-4430-ACAF-D847AA432699}">
      <dsp:nvSpPr>
        <dsp:cNvPr id="0" name=""/>
        <dsp:cNvSpPr/>
      </dsp:nvSpPr>
      <dsp:spPr>
        <a:xfrm>
          <a:off x="722840" y="2349822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Il compito della psicologia è quello di dare voce a ciò che il corpo ha espresso attraverso il peso, accompagnando la persona verso una nuova integrazione tra mente e corpo.</a:t>
          </a:r>
          <a:endParaRPr lang="en-US" sz="1700" kern="1200" dirty="0"/>
        </a:p>
      </dsp:txBody>
      <dsp:txXfrm>
        <a:off x="722840" y="2349822"/>
        <a:ext cx="9335559" cy="625835"/>
      </dsp:txXfrm>
    </dsp:sp>
    <dsp:sp modelId="{4FAD9F1A-9FF1-4B75-AF18-AA25ACDA7F55}">
      <dsp:nvSpPr>
        <dsp:cNvPr id="0" name=""/>
        <dsp:cNvSpPr/>
      </dsp:nvSpPr>
      <dsp:spPr>
        <a:xfrm>
          <a:off x="0" y="3132117"/>
          <a:ext cx="10058399" cy="6258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3AEE2-3E2B-469A-9702-46F63B0CF703}">
      <dsp:nvSpPr>
        <dsp:cNvPr id="0" name=""/>
        <dsp:cNvSpPr/>
      </dsp:nvSpPr>
      <dsp:spPr>
        <a:xfrm>
          <a:off x="189315" y="3272930"/>
          <a:ext cx="344209" cy="3442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79F74-AD24-4A12-8CF2-3496E870955C}">
      <dsp:nvSpPr>
        <dsp:cNvPr id="0" name=""/>
        <dsp:cNvSpPr/>
      </dsp:nvSpPr>
      <dsp:spPr>
        <a:xfrm>
          <a:off x="722840" y="3132117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/>
            <a:t>“Il corpo cambia in poche ore, ma la mente ha bisogno di tempo, ascolto e comprensione per poter rinascere.”</a:t>
          </a:r>
          <a:endParaRPr lang="en-US" sz="1700" kern="1200"/>
        </a:p>
      </dsp:txBody>
      <dsp:txXfrm>
        <a:off x="722840" y="3132117"/>
        <a:ext cx="9335559" cy="625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28/10/25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28/10/25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2089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54705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7120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2120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B2C9D-5D93-9787-4A48-50E987D81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399925F-1ECC-A22A-3A3D-5B8BF3EACE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3A0840E-9B8D-7571-F5D1-0AD5592D53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CCF584-241B-8337-7326-D187BD9AB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40412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88015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41671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84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56665C-BC71-6F4A-822D-6B346966CD9B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Cerbone MR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1875153-3FAB-9243-8862-D9152FEF0B62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EA37F-CD4B-2749-9B8B-1EA39B397D5D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60028A-D6B2-514B-BAD0-E1384AD87B34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549B6C8-5A37-6044-9668-9AB5D4B51EA1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693E613-58F9-E147-9C07-A171B05005BF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Cerbone MR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87383D9-6A95-604F-82D7-CB8466AC689E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Cerbone MR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6F6D330-2896-E34B-813D-7160290F5D86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Cerbone MR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F30A95B-8EE4-FB40-9CE2-79B05EFA7360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Cerbone MR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B919CF-BF51-F24E-98B9-1D90F1D665AF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Cerbone MR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1ADE3A-AF47-3444-82AB-1FC1E01C15EA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Cerbone MR</a:t>
            </a:r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A467CF-6146-6749-B7B2-297F607EB320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Cerbone MR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70BCDA-C5D2-3A49-ACD8-5EF4D6923201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Cerbone MR</a:t>
            </a:r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D3A7CD-196C-0146-A101-C361E5899133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Cerbone MR</a:t>
            </a:r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0CC3F45-C03B-D949-84D9-39FAA9B67D14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Cerbone MR</a:t>
            </a:r>
            <a:endParaRPr lang="it-IT" noProof="0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5ED69D1-8B2F-D544-B57F-B454D00FCD3C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Cerbone MR</a:t>
            </a:r>
            <a:endParaRPr lang="it-IT" noProof="0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0A82BF-D718-2F41-9DEA-C3CC24B6A8AD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Cerbone MR</a:t>
            </a:r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3FD38B-9476-EE41-A747-D4ED8700C74E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Cerbone MR</a:t>
            </a:r>
            <a:endParaRPr lang="it-IT" noProof="0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5428DB-EA9F-3C44-938A-7C39EDDFD261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Cerbone MR</a:t>
            </a:r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D2062D-A2BC-B843-A623-C268EBE5DAA2}" type="datetime1">
              <a:rPr lang="it-IT" noProof="0" smtClean="0"/>
              <a:t>28/10/25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Cerbone MR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IAROSARIA.CERBONE@ASLNAPOLI2NORD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9775" y="278505"/>
            <a:ext cx="6417425" cy="2806369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304297"/>
                </a:solidFill>
              </a:rPr>
              <a:t>Il punto di vista dello psicologo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0786" y="3296488"/>
            <a:ext cx="6467302" cy="275151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MARIA ROSARIA CERBONE </a:t>
            </a:r>
          </a:p>
          <a:p>
            <a:pPr algn="ctr"/>
            <a:r>
              <a:rPr lang="it-IT" sz="3200" i="1" dirty="0">
                <a:latin typeface="Calibri" panose="020F0502020204030204" pitchFamily="34" charset="0"/>
                <a:cs typeface="Calibri" panose="020F0502020204030204" pitchFamily="34" charset="0"/>
              </a:rPr>
              <a:t>Dirigente PSICOLOGA – ASL NA 2 NORD</a:t>
            </a:r>
          </a:p>
          <a:p>
            <a:pPr algn="ctr"/>
            <a:r>
              <a:rPr lang="it-IT" sz="2800" i="1" dirty="0">
                <a:latin typeface="Calibri" panose="020F0502020204030204" pitchFamily="34" charset="0"/>
                <a:cs typeface="Calibri" panose="020F0502020204030204" pitchFamily="34" charset="0"/>
              </a:rPr>
              <a:t> DISTRETTO 41- UOMI</a:t>
            </a:r>
          </a:p>
          <a:p>
            <a:pPr algn="ctr"/>
            <a:r>
              <a:rPr lang="it-IT" sz="2800" i="1" dirty="0">
                <a:latin typeface="Calibri" panose="020F0502020204030204" pitchFamily="34" charset="0"/>
                <a:cs typeface="Calibri" panose="020F0502020204030204" pitchFamily="34" charset="0"/>
              </a:rPr>
              <a:t>OSPEDALE civile, SAN GIOVANNI DI DIO – FRATTAMAGGIORE (NA) </a:t>
            </a:r>
          </a:p>
          <a:p>
            <a:pPr algn="ctr"/>
            <a:r>
              <a:rPr lang="it-IT" sz="2800" i="1" dirty="0">
                <a:latin typeface="Calibri" panose="020F0502020204030204" pitchFamily="34" charset="0"/>
                <a:cs typeface="Calibri" panose="020F0502020204030204" pitchFamily="34" charset="0"/>
              </a:rPr>
              <a:t>RESP GIOVANNI MEROLA </a:t>
            </a:r>
          </a:p>
          <a:p>
            <a:pPr algn="ctr"/>
            <a:r>
              <a:rPr lang="it-IT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i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MARIAROSARIA.CERBONE@ASLNAPOLI2NORD.IT</a:t>
            </a:r>
            <a:endParaRPr lang="it-IT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28553B-D446-0B9A-012B-3F262A11D542}"/>
              </a:ext>
            </a:extLst>
          </p:cNvPr>
          <p:cNvSpPr txBox="1"/>
          <p:nvPr/>
        </p:nvSpPr>
        <p:spPr>
          <a:xfrm>
            <a:off x="526942" y="-123986"/>
            <a:ext cx="110474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>
              <a:solidFill>
                <a:schemeClr val="accent1"/>
              </a:solidFill>
            </a:endParaRPr>
          </a:p>
          <a:p>
            <a:pPr algn="ctr"/>
            <a:r>
              <a:rPr lang="it-IT" sz="3200" b="1" dirty="0">
                <a:solidFill>
                  <a:schemeClr val="accent1"/>
                </a:solidFill>
              </a:rPr>
              <a:t>Dopo l’EGS</a:t>
            </a:r>
          </a:p>
          <a:p>
            <a:pPr algn="ctr"/>
            <a:endParaRPr lang="it-IT" sz="2800" b="1" dirty="0">
              <a:solidFill>
                <a:schemeClr val="accent1"/>
              </a:solidFill>
            </a:endParaRPr>
          </a:p>
          <a:p>
            <a:pPr algn="ctr"/>
            <a:endParaRPr lang="it-IT" sz="2400" b="1" dirty="0">
              <a:solidFill>
                <a:schemeClr val="accent1"/>
              </a:solidFill>
            </a:endParaRPr>
          </a:p>
          <a:p>
            <a:pPr algn="ctr"/>
            <a:r>
              <a:rPr lang="it-IT" sz="2400" dirty="0">
                <a:ea typeface="NSimSun" panose="02010609030101010101" pitchFamily="49" charset="-122"/>
              </a:rPr>
              <a:t>Fondamentale il </a:t>
            </a:r>
            <a:r>
              <a:rPr lang="it-IT" sz="2400" b="1" dirty="0">
                <a:ea typeface="NSimSun" panose="02010609030101010101" pitchFamily="49" charset="-122"/>
              </a:rPr>
              <a:t>monitoraggio</a:t>
            </a:r>
            <a:r>
              <a:rPr lang="it-IT" sz="2400" dirty="0">
                <a:ea typeface="NSimSun" panose="02010609030101010101" pitchFamily="49" charset="-122"/>
              </a:rPr>
              <a:t> del paziente con controlli clinici costanti</a:t>
            </a:r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6EF7EA-14BC-F0B0-6374-6396589AA01D}"/>
              </a:ext>
            </a:extLst>
          </p:cNvPr>
          <p:cNvSpPr txBox="1"/>
          <p:nvPr/>
        </p:nvSpPr>
        <p:spPr>
          <a:xfrm>
            <a:off x="278969" y="2523768"/>
            <a:ext cx="115462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solidFill>
                <a:schemeClr val="accent1"/>
              </a:solidFill>
            </a:endParaRPr>
          </a:p>
          <a:p>
            <a:r>
              <a:rPr lang="it-IT" sz="2400" b="1" dirty="0">
                <a:solidFill>
                  <a:schemeClr val="accent1"/>
                </a:solidFill>
              </a:rPr>
              <a:t>Psicoterapia individuale e gruppi di supporto</a:t>
            </a:r>
          </a:p>
          <a:p>
            <a:endParaRPr lang="it-IT" sz="2400" dirty="0"/>
          </a:p>
          <a:p>
            <a:r>
              <a:rPr lang="it-IT" sz="2400" dirty="0"/>
              <a:t>Obiettivo primario il </a:t>
            </a:r>
            <a:r>
              <a:rPr lang="it-IT" sz="2400" b="1" dirty="0"/>
              <a:t>rafforzamento della nuova immagine corporea</a:t>
            </a:r>
            <a:r>
              <a:rPr lang="it-IT" sz="2400" dirty="0"/>
              <a:t>, per un periodo di tempo tra i 12 e i 24 mesi dopo EGS.</a:t>
            </a:r>
          </a:p>
          <a:p>
            <a:endParaRPr lang="it-IT" sz="2400" dirty="0"/>
          </a:p>
          <a:p>
            <a:r>
              <a:rPr lang="it-IT" sz="2400" dirty="0"/>
              <a:t>In particolare la </a:t>
            </a:r>
            <a:r>
              <a:rPr lang="it-IT" sz="2400" b="1" dirty="0"/>
              <a:t>Terapia Cognitivo-comportamentale </a:t>
            </a:r>
            <a:r>
              <a:rPr lang="it-IT" sz="2400" dirty="0"/>
              <a:t>sembra essere maggiormente associata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Maggiore weight </a:t>
            </a:r>
            <a:r>
              <a:rPr lang="it-IT" sz="2400" dirty="0" err="1"/>
              <a:t>loss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Minore weight </a:t>
            </a:r>
            <a:r>
              <a:rPr lang="it-IT" sz="2400" dirty="0" err="1"/>
              <a:t>regain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8004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A895A8-0C61-A88A-2037-F580F43803F7}"/>
              </a:ext>
            </a:extLst>
          </p:cNvPr>
          <p:cNvSpPr txBox="1"/>
          <p:nvPr/>
        </p:nvSpPr>
        <p:spPr>
          <a:xfrm>
            <a:off x="1" y="1474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>
              <a:solidFill>
                <a:schemeClr val="accent1"/>
              </a:solidFill>
            </a:endParaRPr>
          </a:p>
          <a:p>
            <a:pPr algn="ctr"/>
            <a:r>
              <a:rPr lang="it-IT" sz="2800" b="1" dirty="0">
                <a:solidFill>
                  <a:schemeClr val="accent1"/>
                </a:solidFill>
              </a:rPr>
              <a:t>Dopo la valutazione psicopatologica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1BF465-1777-DE87-B711-29B201248172}"/>
              </a:ext>
            </a:extLst>
          </p:cNvPr>
          <p:cNvSpPr txBox="1"/>
          <p:nvPr/>
        </p:nvSpPr>
        <p:spPr>
          <a:xfrm>
            <a:off x="4085253" y="3699990"/>
            <a:ext cx="4021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1"/>
                </a:solidFill>
              </a:rPr>
              <a:t>Paziente con scarsa motivazione</a:t>
            </a:r>
          </a:p>
          <a:p>
            <a:pPr algn="ctr"/>
            <a:r>
              <a:rPr lang="it-IT" sz="2000" dirty="0"/>
              <a:t>Ciclo minimo 5 </a:t>
            </a:r>
            <a:r>
              <a:rPr lang="it-IT" sz="2000" b="1" dirty="0"/>
              <a:t>colloqui motivazionali</a:t>
            </a:r>
            <a:r>
              <a:rPr lang="it-IT" sz="2000" dirty="0"/>
              <a:t> per migliorare la compliance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0D67B8-75F0-9140-C46B-67DE41164375}"/>
              </a:ext>
            </a:extLst>
          </p:cNvPr>
          <p:cNvSpPr txBox="1"/>
          <p:nvPr/>
        </p:nvSpPr>
        <p:spPr>
          <a:xfrm>
            <a:off x="239486" y="1366897"/>
            <a:ext cx="3744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>
              <a:solidFill>
                <a:schemeClr val="accent1"/>
              </a:solidFill>
            </a:endParaRPr>
          </a:p>
          <a:p>
            <a:pPr algn="ctr"/>
            <a:r>
              <a:rPr lang="it-IT" sz="2000" b="1" dirty="0">
                <a:solidFill>
                  <a:schemeClr val="accent1"/>
                </a:solidFill>
              </a:rPr>
              <a:t>Paziente con psicopatologia che non rappresenta una controindicazione</a:t>
            </a:r>
          </a:p>
          <a:p>
            <a:pPr algn="ctr"/>
            <a:r>
              <a:rPr lang="it-IT" sz="2000" dirty="0"/>
              <a:t>Associare una </a:t>
            </a:r>
            <a:r>
              <a:rPr lang="it-IT" sz="2000" b="1" dirty="0"/>
              <a:t>terapia farmacologica</a:t>
            </a:r>
            <a:r>
              <a:rPr lang="it-IT" sz="2000" dirty="0"/>
              <a:t>, con successiva rivalutazione della patologia al termine dell’iter terapeutico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46E4148-DD8E-9CA8-9D25-036475D04101}"/>
              </a:ext>
            </a:extLst>
          </p:cNvPr>
          <p:cNvSpPr txBox="1"/>
          <p:nvPr/>
        </p:nvSpPr>
        <p:spPr>
          <a:xfrm>
            <a:off x="7565572" y="1797784"/>
            <a:ext cx="4021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1"/>
                </a:solidFill>
              </a:rPr>
              <a:t>Paziente con disturbi del comportamento alimentare</a:t>
            </a:r>
          </a:p>
          <a:p>
            <a:pPr algn="ctr"/>
            <a:r>
              <a:rPr lang="it-IT" sz="2000" b="1" dirty="0"/>
              <a:t>Psicoterapia</a:t>
            </a:r>
            <a:r>
              <a:rPr lang="it-IT" sz="2000" dirty="0"/>
              <a:t> individuale o di gruppo, da proseguire dopo l’endoscopia, con focus sulla regolazione emozionale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EAF75F-1CF1-A384-2B4E-4C4E61F393F9}"/>
              </a:ext>
            </a:extLst>
          </p:cNvPr>
          <p:cNvSpPr txBox="1"/>
          <p:nvPr/>
        </p:nvSpPr>
        <p:spPr>
          <a:xfrm>
            <a:off x="4788976" y="5110821"/>
            <a:ext cx="11093689" cy="109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1600" dirty="0"/>
              <a:t>Suggerimenti per le procedure psicologiche psichiatriche in chirurgia dell’obesità</a:t>
            </a:r>
          </a:p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1600" dirty="0"/>
              <a:t>Redazione del documento </a:t>
            </a:r>
            <a:r>
              <a:rPr lang="it-IT" sz="1600" dirty="0" err="1"/>
              <a:t>F</a:t>
            </a:r>
            <a:r>
              <a:rPr lang="it-IT" sz="1600" dirty="0"/>
              <a:t>. Micanti , MR. Cerbone, D. Galletta, E. Paone, </a:t>
            </a:r>
            <a:r>
              <a:rPr lang="it-IT" sz="1600" dirty="0" err="1"/>
              <a:t>C.Sollai</a:t>
            </a:r>
            <a:r>
              <a:rPr lang="it-IT" sz="1600" dirty="0"/>
              <a:t>, 2018</a:t>
            </a:r>
            <a:endParaRPr lang="it-IT" sz="1600" b="1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4BD7703-9DC6-5F44-E162-A76201BDF9D1}"/>
              </a:ext>
            </a:extLst>
          </p:cNvPr>
          <p:cNvSpPr/>
          <p:nvPr/>
        </p:nvSpPr>
        <p:spPr>
          <a:xfrm>
            <a:off x="4494508" y="1487836"/>
            <a:ext cx="2969982" cy="221215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71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445C3-DF2A-CAAF-2FA5-1EE38C74E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6AD4-AE14-68BE-6952-486EA0BD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br>
              <a:rPr lang="it-IT"/>
            </a:br>
            <a:r>
              <a:rPr lang="it-IT"/>
              <a:t>Il vissuto del paziente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FB34E1-11DB-0478-F89E-9D95B796C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322235"/>
            <a:ext cx="4639736" cy="134552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E820B-04B4-000F-6D4B-C75CCCB80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3010" y="2351312"/>
            <a:ext cx="6270172" cy="3797698"/>
          </a:xfrm>
        </p:spPr>
        <p:txBody>
          <a:bodyPr>
            <a:normAutofit/>
          </a:bodyPr>
          <a:lstStyle/>
          <a:p>
            <a:pPr lvl="0"/>
            <a:r>
              <a:rPr lang="it-IT" sz="2800" dirty="0"/>
              <a:t>Vergogna e stigma sociale</a:t>
            </a:r>
          </a:p>
          <a:p>
            <a:pPr lvl="0"/>
            <a:r>
              <a:rPr lang="it-IT" sz="2800" dirty="0"/>
              <a:t>Autostima fragile</a:t>
            </a:r>
          </a:p>
          <a:p>
            <a:pPr lvl="0"/>
            <a:r>
              <a:rPr lang="it-IT" sz="2800" dirty="0"/>
              <a:t>Fallimenti dietetici → senso di impotenza</a:t>
            </a:r>
          </a:p>
          <a:p>
            <a:pPr lvl="0"/>
            <a:r>
              <a:rPr lang="it-IT" sz="2800" dirty="0"/>
              <a:t>Aspettative elevate + paure inconsapevoli</a:t>
            </a:r>
          </a:p>
          <a:p>
            <a:pPr marL="0" lv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>
              <a:defRPr sz="1800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4017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8E8D3-9C67-0645-C9E3-673815435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B818-3B59-4625-D356-0BFFA6DC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it-IT" dirty="0"/>
              <a:t>Il ruolo dello psicologo nel team bariatrico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F080-A2EE-AA96-34AB-20438BEE2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975" y="1737360"/>
            <a:ext cx="6741764" cy="41317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 sz="1800"/>
            </a:pPr>
            <a:endParaRPr lang="it-IT" sz="1500" dirty="0"/>
          </a:p>
          <a:p>
            <a:pPr lvl="0">
              <a:lnSpc>
                <a:spcPct val="90000"/>
              </a:lnSpc>
            </a:pPr>
            <a:r>
              <a:rPr lang="it-IT" sz="1800" b="1" u="sng" dirty="0"/>
              <a:t>Valutazione</a:t>
            </a:r>
            <a:r>
              <a:rPr lang="it-IT" sz="1800" dirty="0"/>
              <a:t>: comprendere risorse, criticità e dinamiche emotive.</a:t>
            </a:r>
          </a:p>
          <a:p>
            <a:pPr lvl="0">
              <a:lnSpc>
                <a:spcPct val="90000"/>
              </a:lnSpc>
            </a:pPr>
            <a:r>
              <a:rPr lang="it-IT" sz="1800" b="1" u="sng" dirty="0"/>
              <a:t>Supporto</a:t>
            </a:r>
            <a:r>
              <a:rPr lang="it-IT" sz="1800" dirty="0"/>
              <a:t>: accompagnare il paziente nel processo di cambiamento, prevenendo drop-out e ricadute.</a:t>
            </a:r>
          </a:p>
          <a:p>
            <a:pPr lvl="0">
              <a:lnSpc>
                <a:spcPct val="90000"/>
              </a:lnSpc>
            </a:pPr>
            <a:r>
              <a:rPr lang="it-IT" sz="1800" b="1" u="sng" dirty="0"/>
              <a:t>Psicoeducazione</a:t>
            </a:r>
            <a:r>
              <a:rPr lang="it-IT" sz="1800" dirty="0"/>
              <a:t>: fornire strumenti per gestire emozioni, stress e nuove abitudini di vita.</a:t>
            </a:r>
          </a:p>
          <a:p>
            <a:pPr lvl="0">
              <a:lnSpc>
                <a:spcPct val="90000"/>
              </a:lnSpc>
            </a:pPr>
            <a:endParaRPr lang="it-IT" sz="1500" dirty="0"/>
          </a:p>
          <a:p>
            <a:pPr lvl="0">
              <a:lnSpc>
                <a:spcPct val="90000"/>
              </a:lnSpc>
            </a:pPr>
            <a:endParaRPr lang="it-IT" sz="15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947B4F6-5DB2-8C65-13DA-A6B60C60E1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62409" y="2120900"/>
            <a:ext cx="4141651" cy="374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2422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8B8ABD-D30A-E559-4879-2CA39C3C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it-IT" dirty="0"/>
              <a:t>Obiettivi  psicologici 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03515DF-646D-41C5-2FBD-CC1A2864F5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48779"/>
              </p:ext>
            </p:extLst>
          </p:nvPr>
        </p:nvGraphicFramePr>
        <p:xfrm>
          <a:off x="1216548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02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it-IT" dirty="0"/>
              <a:t>Riflessioni 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35431" y="1737360"/>
            <a:ext cx="9488330" cy="441345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 sz="1800"/>
            </a:pPr>
            <a:endParaRPr lang="it-IT" sz="1100" dirty="0"/>
          </a:p>
          <a:p>
            <a:pPr>
              <a:lnSpc>
                <a:spcPct val="90000"/>
              </a:lnSpc>
              <a:defRPr sz="1800"/>
            </a:pPr>
            <a:r>
              <a:rPr lang="it-IT" sz="2800" dirty="0"/>
              <a:t>Persona sana, non solo corpo dimagrito.</a:t>
            </a:r>
          </a:p>
          <a:p>
            <a:pPr>
              <a:lnSpc>
                <a:spcPct val="90000"/>
              </a:lnSpc>
              <a:defRPr sz="1800"/>
            </a:pPr>
            <a:r>
              <a:rPr lang="it-IT" sz="2800" dirty="0"/>
              <a:t>Il corpo cambia, ma la mente e le emozioni devono essere accompagnate in questo percorso.</a:t>
            </a:r>
          </a:p>
          <a:p>
            <a:pPr marL="0" indent="0">
              <a:lnSpc>
                <a:spcPct val="90000"/>
              </a:lnSpc>
              <a:buNone/>
              <a:defRPr sz="1800"/>
            </a:pPr>
            <a:endParaRPr lang="it-IT" sz="2800" dirty="0"/>
          </a:p>
          <a:p>
            <a:pPr marL="0" indent="0">
              <a:lnSpc>
                <a:spcPct val="90000"/>
              </a:lnSpc>
              <a:buNone/>
              <a:defRPr sz="1800"/>
            </a:pPr>
            <a:endParaRPr lang="it-IT" dirty="0"/>
          </a:p>
          <a:p>
            <a:pPr marL="0" indent="0">
              <a:lnSpc>
                <a:spcPct val="90000"/>
              </a:lnSpc>
              <a:buNone/>
            </a:pPr>
            <a:r>
              <a:rPr lang="it-IT" dirty="0"/>
              <a:t>    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it-IT" sz="2800" i="1" u="sng" dirty="0"/>
              <a:t>La procedura ESG rappresenta un’opportunità importante nel trattamento dell’obesità, per pazienti che desiderano una via meno invasiva </a:t>
            </a:r>
          </a:p>
        </p:txBody>
      </p:sp>
      <p:pic>
        <p:nvPicPr>
          <p:cNvPr id="3" name="Picture 4" descr="Figura umana di legno">
            <a:extLst>
              <a:ext uri="{FF2B5EF4-FFF2-40B4-BE49-F238E27FC236}">
                <a16:creationId xmlns:a16="http://schemas.microsoft.com/office/drawing/2014/main" id="{17035100-804F-D71D-6529-80FFEC5605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021" b="-2"/>
          <a:stretch>
            <a:fillRect/>
          </a:stretch>
        </p:blipFill>
        <p:spPr>
          <a:xfrm>
            <a:off x="10120392" y="76680"/>
            <a:ext cx="1952639" cy="2460253"/>
          </a:xfrm>
          <a:prstGeom prst="rect">
            <a:avLst/>
          </a:prstGeom>
          <a:noFill/>
        </p:spPr>
      </p:pic>
      <p:sp>
        <p:nvSpPr>
          <p:cNvPr id="4" name="Freccia giù 3">
            <a:extLst>
              <a:ext uri="{FF2B5EF4-FFF2-40B4-BE49-F238E27FC236}">
                <a16:creationId xmlns:a16="http://schemas.microsoft.com/office/drawing/2014/main" id="{07BFD41C-FCFB-6B5A-2025-536E40152FD5}"/>
              </a:ext>
            </a:extLst>
          </p:cNvPr>
          <p:cNvSpPr/>
          <p:nvPr/>
        </p:nvSpPr>
        <p:spPr>
          <a:xfrm>
            <a:off x="4501849" y="36480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411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872984-931E-785B-D0BD-26EAC2F8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it-IT" sz="3400" i="1" dirty="0"/>
              <a:t>Ridurre il volume gastrico è un passo; trasformare la relazione con il corpo, il cibo e le emozioni è il cammino.”</a:t>
            </a:r>
          </a:p>
          <a:p>
            <a:pPr marL="0" indent="0">
              <a:buNone/>
            </a:pPr>
            <a:endParaRPr lang="it-IT" sz="34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66716C-BB67-0824-122C-3643F09B8B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8" r="3750"/>
          <a:stretch>
            <a:fillRect/>
          </a:stretch>
        </p:blipFill>
        <p:spPr>
          <a:xfrm>
            <a:off x="1216548" y="2108201"/>
            <a:ext cx="10058400" cy="3760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7525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F7131-4469-C27B-8425-BDBCDBE17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1007820"/>
            <a:ext cx="10058400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800" dirty="0"/>
              <a:t>“</a:t>
            </a:r>
            <a:r>
              <a:rPr lang="it-IT" sz="2800" i="1" dirty="0"/>
              <a:t>le procedure endoscopiche possono ridurre lo stomaco,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800" i="1" dirty="0"/>
              <a:t>il lavoro psicologico associato può allargare lo </a:t>
            </a:r>
            <a:r>
              <a:rPr lang="it-IT" sz="2800" b="1" i="1" dirty="0"/>
              <a:t>spazio</a:t>
            </a:r>
            <a:r>
              <a:rPr lang="it-IT" sz="2800" i="1" dirty="0"/>
              <a:t> interiore, grazie al quale il paziente può finalmente sentirsi a casa nel proprio corpo, in un modo efficace ma non invasivo.”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1377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06FD4F-D337-41EF-3175-0E97CC29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it-IT" dirty="0"/>
              <a:t>Cos’è l’ESG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B5E096-B43A-1F97-8570-C80E767EB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400" dirty="0"/>
              <a:t>Procedura endoscopica: </a:t>
            </a:r>
            <a:r>
              <a:rPr lang="it-IT" sz="2400" kern="0" dirty="0"/>
              <a:t>riduce il volume dello stomaco mediante </a:t>
            </a:r>
            <a:r>
              <a:rPr lang="it-IT" sz="2400" kern="0" dirty="0" err="1"/>
              <a:t>plicatura</a:t>
            </a:r>
            <a:r>
              <a:rPr lang="it-IT" sz="2400" kern="0" dirty="0"/>
              <a:t>, senza resezione chirurgica tradizionale. </a:t>
            </a:r>
            <a:endParaRPr lang="it-IT" sz="2400" dirty="0"/>
          </a:p>
          <a:p>
            <a:pPr lvl="0">
              <a:lnSpc>
                <a:spcPct val="90000"/>
              </a:lnSpc>
            </a:pPr>
            <a:r>
              <a:rPr lang="it-IT" sz="2400" dirty="0"/>
              <a:t>Implicazioni: corpo modificato → cambiamento relazionale/emotivo</a:t>
            </a:r>
          </a:p>
          <a:p>
            <a:pPr marL="0" lvl="0" indent="0">
              <a:lnSpc>
                <a:spcPct val="90000"/>
              </a:lnSpc>
              <a:buNone/>
            </a:pPr>
            <a:endParaRPr lang="it-IT" dirty="0"/>
          </a:p>
          <a:p>
            <a:pPr marL="0" lvl="0" indent="0">
              <a:lnSpc>
                <a:spcPct val="90000"/>
              </a:lnSpc>
              <a:buNone/>
            </a:pPr>
            <a:endParaRPr lang="it-IT" dirty="0"/>
          </a:p>
          <a:p>
            <a:pPr>
              <a:lnSpc>
                <a:spcPct val="90000"/>
              </a:lnSpc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2FAFC0-209D-B2D2-FB7E-783503300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241" y="301030"/>
            <a:ext cx="3684305" cy="5193762"/>
          </a:xfrm>
          <a:prstGeom prst="rect">
            <a:avLst/>
          </a:prstGeom>
          <a:noFill/>
        </p:spPr>
      </p:pic>
      <p:pic>
        <p:nvPicPr>
          <p:cNvPr id="1025" name="Picture 1" descr="page2image58287248">
            <a:extLst>
              <a:ext uri="{FF2B5EF4-FFF2-40B4-BE49-F238E27FC236}">
                <a16:creationId xmlns:a16="http://schemas.microsoft.com/office/drawing/2014/main" id="{A84201B7-3545-01E8-D143-4B9ADD391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737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2image58287456">
            <a:extLst>
              <a:ext uri="{FF2B5EF4-FFF2-40B4-BE49-F238E27FC236}">
                <a16:creationId xmlns:a16="http://schemas.microsoft.com/office/drawing/2014/main" id="{A6A48D58-E871-E476-C339-4D194EC94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37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2image58287664">
            <a:extLst>
              <a:ext uri="{FF2B5EF4-FFF2-40B4-BE49-F238E27FC236}">
                <a16:creationId xmlns:a16="http://schemas.microsoft.com/office/drawing/2014/main" id="{DB4BFBBA-C94F-D468-0917-DA5AFB7A1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1" y="5160936"/>
            <a:ext cx="1600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AFBA099-99EE-E768-8CDB-21541C066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5388" y="146050"/>
            <a:ext cx="3547986" cy="50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0E5D07-3C8D-70DB-8A6A-E411D27D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it-IT" dirty="0"/>
              <a:t>ESG e la mente obesa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450717-7C37-03A4-ED04-BBF01B049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707742"/>
            <a:ext cx="5059680" cy="4131734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900"/>
              </a:spcAft>
              <a:buNone/>
            </a:pPr>
            <a:r>
              <a:rPr lang="it-IT" sz="2800" i="1" dirty="0"/>
              <a:t>La procedura endoscopica non rappresenta la “cura” in sé, ma l’inizio di un processo di cambiamento profondo, che coinvolge la persona nel suo rapporto con il corpo, con il cibo e con la propria identità.</a:t>
            </a:r>
          </a:p>
          <a:p>
            <a:pPr>
              <a:spcAft>
                <a:spcPts val="900"/>
              </a:spcAft>
              <a:buNone/>
            </a:pPr>
            <a:endParaRPr lang="it-IT" kern="0" dirty="0"/>
          </a:p>
          <a:p>
            <a:pPr>
              <a:spcAft>
                <a:spcPts val="900"/>
              </a:spcAft>
              <a:buNone/>
            </a:pPr>
            <a:r>
              <a:rPr lang="it-IT" kern="0" dirty="0"/>
              <a:t>È</a:t>
            </a:r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A90A5227-FCD7-388D-4533-3A7CA6383B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1278" y="2120900"/>
            <a:ext cx="4031631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7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A91B0A-2A7A-62EF-187B-CBF55528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it-IT" dirty="0"/>
              <a:t>Profilo psicologico del pz che sceglie ESG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BA5865-8DAC-AED2-596A-6BEB56DD1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961859"/>
            <a:ext cx="10455383" cy="3705756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it-IT" sz="2400" b="1" u="sng" dirty="0"/>
              <a:t>Consapevolezza della procedura</a:t>
            </a:r>
            <a:r>
              <a:rPr lang="it-IT" sz="2400" dirty="0"/>
              <a:t>: sa che l’endoscopia è uno strumento che  potrebbe non essere definitiva. </a:t>
            </a:r>
          </a:p>
          <a:p>
            <a:pPr lvl="0">
              <a:lnSpc>
                <a:spcPct val="90000"/>
              </a:lnSpc>
            </a:pPr>
            <a:r>
              <a:rPr lang="it-IT" sz="2400" b="1" u="sng" dirty="0"/>
              <a:t>Motivazione al cambiamento comportamentale</a:t>
            </a:r>
            <a:r>
              <a:rPr lang="it-IT" sz="2400" dirty="0"/>
              <a:t>: il paziente tende a essere più autonomo.</a:t>
            </a:r>
          </a:p>
          <a:p>
            <a:pPr lvl="0">
              <a:lnSpc>
                <a:spcPct val="90000"/>
              </a:lnSpc>
            </a:pPr>
            <a:r>
              <a:rPr lang="it-IT" sz="2400" b="1" u="sng" dirty="0"/>
              <a:t>Ansia o timore chirurgico elevato</a:t>
            </a:r>
            <a:r>
              <a:rPr lang="it-IT" sz="2400" dirty="0"/>
              <a:t>: il rischio percepito della chirurgia tradizionale può essere un fattore decisivo.</a:t>
            </a:r>
          </a:p>
          <a:p>
            <a:pPr>
              <a:lnSpc>
                <a:spcPct val="90000"/>
              </a:lnSpc>
            </a:pPr>
            <a:r>
              <a:rPr lang="it-IT" sz="2400" b="1" u="sng" dirty="0"/>
              <a:t>Desiderio di ridurre peso </a:t>
            </a:r>
            <a:r>
              <a:rPr lang="it-IT" sz="2400" dirty="0"/>
              <a:t>senza interventi chirurgici importanti: spesso motivato dalla paura di anestesia generale o di cicatrici.</a:t>
            </a:r>
          </a:p>
          <a:p>
            <a:pPr>
              <a:lnSpc>
                <a:spcPct val="90000"/>
              </a:lnSpc>
            </a:pPr>
            <a:endParaRPr lang="it-IT" sz="1700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0E95A99-C723-A694-898C-D83E9EB73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156" y="5195682"/>
            <a:ext cx="4382402" cy="893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213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A895A8-0C61-A88A-2037-F580F43803F7}"/>
              </a:ext>
            </a:extLst>
          </p:cNvPr>
          <p:cNvSpPr txBox="1"/>
          <p:nvPr/>
        </p:nvSpPr>
        <p:spPr>
          <a:xfrm>
            <a:off x="-2112724" y="-712920"/>
            <a:ext cx="96291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>
              <a:solidFill>
                <a:schemeClr val="accent1"/>
              </a:solidFill>
            </a:endParaRPr>
          </a:p>
          <a:p>
            <a:pPr algn="ctr"/>
            <a:br>
              <a:rPr lang="it-IT" sz="2800" b="1" spc="-50" dirty="0"/>
            </a:br>
            <a:r>
              <a:rPr lang="it-IT" sz="2800" b="1" spc="-50" dirty="0"/>
              <a:t>Fasi della valutazione psicologica </a:t>
            </a:r>
            <a:r>
              <a:rPr lang="it-IT" sz="2800" b="1" spc="-50" dirty="0" err="1"/>
              <a:t>pre</a:t>
            </a:r>
            <a:endParaRPr lang="it-IT" sz="20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91A7AC-67C1-8908-18E8-A3FD9ACA31C6}"/>
              </a:ext>
            </a:extLst>
          </p:cNvPr>
          <p:cNvSpPr txBox="1"/>
          <p:nvPr/>
        </p:nvSpPr>
        <p:spPr>
          <a:xfrm>
            <a:off x="371959" y="542442"/>
            <a:ext cx="117049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b="1" dirty="0">
              <a:solidFill>
                <a:schemeClr val="accent1"/>
              </a:solidFill>
            </a:endParaRPr>
          </a:p>
          <a:p>
            <a:r>
              <a:rPr lang="it-IT" sz="2000" dirty="0"/>
              <a:t>Si compone di un </a:t>
            </a:r>
            <a:r>
              <a:rPr lang="it-IT" sz="2000" b="1" dirty="0"/>
              <a:t>colloquio clinico</a:t>
            </a:r>
            <a:r>
              <a:rPr lang="it-IT" sz="2000" dirty="0"/>
              <a:t>,</a:t>
            </a:r>
            <a:r>
              <a:rPr lang="it-IT" sz="2000" b="1" dirty="0"/>
              <a:t> </a:t>
            </a:r>
            <a:r>
              <a:rPr lang="it-IT" sz="2000" dirty="0"/>
              <a:t>volto a valutare lo stato mentale del soggetto e l’anamnesi psicopatologica </a:t>
            </a:r>
          </a:p>
          <a:p>
            <a:r>
              <a:rPr lang="it-IT" sz="2000" dirty="0"/>
              <a:t>(prossima e remota)  e di una </a:t>
            </a:r>
            <a:r>
              <a:rPr lang="it-IT" sz="2000" b="1" dirty="0"/>
              <a:t>valutazione psicometrica</a:t>
            </a:r>
            <a:r>
              <a:rPr lang="it-IT" sz="2000" dirty="0"/>
              <a:t> per esplorare: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/>
              <a:t>Storia del peso corporeo e dei trattamenti dietetici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/>
              <a:t>Sintomi di un disturbo del comportamento alimentare o presenza di un comportamento alimentare disfunzionale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/>
              <a:t>Capacità di aderire alle prescrizioni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/>
              <a:t>Immagine corporea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/>
              <a:t>Supporto sociale e familiare, qualità della vita e prospettive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/>
              <a:t>Funzioni cognitive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/>
              <a:t>Motivazione, aspettative e conoscenza delle procedure endoscopiche (rischi e benefici)</a:t>
            </a:r>
            <a:endParaRPr lang="en-US" sz="2000" dirty="0"/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12D150-B1EB-4B7D-034F-89FFD77A32F9}"/>
              </a:ext>
            </a:extLst>
          </p:cNvPr>
          <p:cNvSpPr txBox="1"/>
          <p:nvPr/>
        </p:nvSpPr>
        <p:spPr>
          <a:xfrm>
            <a:off x="4510008" y="5110821"/>
            <a:ext cx="8815437" cy="109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1600" dirty="0"/>
              <a:t>Suggerimenti per le procedure psicologiche psichiatriche in chirurgia dell’obesità</a:t>
            </a:r>
          </a:p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1600" dirty="0"/>
              <a:t>Redazione del documento </a:t>
            </a:r>
            <a:r>
              <a:rPr lang="it-IT" sz="1600" dirty="0" err="1"/>
              <a:t>F</a:t>
            </a:r>
            <a:r>
              <a:rPr lang="it-IT" sz="1600" dirty="0"/>
              <a:t>. Micanti , MR. Cerbone, D. Galletta, E. Paone, </a:t>
            </a:r>
            <a:r>
              <a:rPr lang="it-IT" sz="1600" dirty="0" err="1"/>
              <a:t>C.Sollai</a:t>
            </a:r>
            <a:r>
              <a:rPr lang="it-IT" sz="1600" dirty="0"/>
              <a:t>, 2018</a:t>
            </a:r>
            <a:endParaRPr lang="it-IT" sz="1600" b="1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63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B0ABA04-633F-86AA-5C48-BB8465FD4350}"/>
              </a:ext>
            </a:extLst>
          </p:cNvPr>
          <p:cNvSpPr txBox="1"/>
          <p:nvPr/>
        </p:nvSpPr>
        <p:spPr>
          <a:xfrm>
            <a:off x="0" y="0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dirty="0">
              <a:solidFill>
                <a:schemeClr val="accent1"/>
              </a:solidFill>
            </a:endParaRPr>
          </a:p>
          <a:p>
            <a:pPr algn="ctr"/>
            <a:r>
              <a:rPr lang="it-IT" sz="2800" b="1" dirty="0">
                <a:solidFill>
                  <a:schemeClr val="accent1"/>
                </a:solidFill>
              </a:rPr>
              <a:t>La patologia psicopatologica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F02517-F1A7-AA72-75F4-2283A1633A0A}"/>
              </a:ext>
            </a:extLst>
          </p:cNvPr>
          <p:cNvSpPr txBox="1"/>
          <p:nvPr/>
        </p:nvSpPr>
        <p:spPr>
          <a:xfrm>
            <a:off x="735722" y="1334698"/>
            <a:ext cx="10627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La correlazione tra obesità e psicopatologia è ormai nota.</a:t>
            </a:r>
          </a:p>
          <a:p>
            <a:r>
              <a:rPr lang="it-IT" sz="2000" dirty="0"/>
              <a:t>Circa la metà dei pazienti obesi che richiedono l’accesso alle procedure endoscopiche e chirurgiche è affetto da una psicopatologia.</a:t>
            </a:r>
          </a:p>
          <a:p>
            <a:r>
              <a:rPr lang="it-IT" sz="2000" dirty="0"/>
              <a:t>In particolare: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Disturbi del tono dell’umore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Disturbi d’ansia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Disturbi del comportamento alimentare</a:t>
            </a:r>
            <a:endParaRPr lang="it-IT" sz="2000" dirty="0"/>
          </a:p>
          <a:p>
            <a:endParaRPr lang="it-IT" sz="2000" dirty="0"/>
          </a:p>
          <a:p>
            <a:endParaRPr lang="it-IT" sz="20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E388D2-08E4-545F-BF97-A21ABD4B5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782" y="4053112"/>
            <a:ext cx="4639736" cy="2041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285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264" y="-142600"/>
            <a:ext cx="10058400" cy="1450757"/>
          </a:xfrm>
        </p:spPr>
        <p:txBody>
          <a:bodyPr anchor="b">
            <a:normAutofit/>
          </a:bodyPr>
          <a:lstStyle/>
          <a:p>
            <a:br>
              <a:rPr lang="it-IT" sz="3000" dirty="0"/>
            </a:br>
            <a:r>
              <a:rPr lang="it-IT" sz="4400" dirty="0"/>
              <a:t>Il corpo cambia ma la mente deve seguirlo</a:t>
            </a:r>
            <a:endParaRPr lang="it-IT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511560"/>
            <a:ext cx="8774508" cy="4357534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it-IT" sz="2400" dirty="0"/>
              <a:t>Sostenere il cambiamento comportamentale</a:t>
            </a:r>
          </a:p>
          <a:p>
            <a:pPr lvl="0">
              <a:lnSpc>
                <a:spcPct val="90000"/>
              </a:lnSpc>
            </a:pPr>
            <a:r>
              <a:rPr lang="it-IT" sz="2400" dirty="0"/>
              <a:t>Prevenire complicanze emotive post endoscopia</a:t>
            </a:r>
          </a:p>
          <a:p>
            <a:pPr lvl="0">
              <a:lnSpc>
                <a:spcPct val="90000"/>
              </a:lnSpc>
            </a:pPr>
            <a:r>
              <a:rPr lang="it-IT" sz="2400" dirty="0"/>
              <a:t>Potenziare l’alleanza terapeutica</a:t>
            </a:r>
          </a:p>
          <a:p>
            <a:pPr lvl="0">
              <a:lnSpc>
                <a:spcPct val="90000"/>
              </a:lnSpc>
            </a:pPr>
            <a:r>
              <a:rPr lang="it-IT" sz="2400" dirty="0"/>
              <a:t>Favorire la qualità di vita psicologica</a:t>
            </a:r>
          </a:p>
          <a:p>
            <a:pPr lvl="0">
              <a:lnSpc>
                <a:spcPct val="90000"/>
              </a:lnSpc>
            </a:pPr>
            <a:r>
              <a:rPr lang="it-IT" sz="2400" dirty="0"/>
              <a:t>Collaborazione multidisciplinare  </a:t>
            </a:r>
          </a:p>
          <a:p>
            <a:pPr lvl="0">
              <a:lnSpc>
                <a:spcPct val="90000"/>
              </a:lnSpc>
            </a:pPr>
            <a:r>
              <a:rPr lang="it-IT" sz="2400" dirty="0"/>
              <a:t>Supporto </a:t>
            </a:r>
            <a:r>
              <a:rPr lang="it-IT" sz="2400" dirty="0" err="1"/>
              <a:t>pre</a:t>
            </a:r>
            <a:r>
              <a:rPr lang="it-IT" sz="2400" dirty="0"/>
              <a:t> e post procedura</a:t>
            </a:r>
          </a:p>
          <a:p>
            <a:pPr lvl="0">
              <a:lnSpc>
                <a:spcPct val="90000"/>
              </a:lnSpc>
            </a:pPr>
            <a:r>
              <a:rPr lang="it-IT" sz="2400" dirty="0"/>
              <a:t>Personalizzazione del percorso</a:t>
            </a:r>
          </a:p>
          <a:p>
            <a:pPr lvl="0">
              <a:lnSpc>
                <a:spcPct val="90000"/>
              </a:lnSpc>
            </a:pPr>
            <a:endParaRPr lang="it-IT" sz="1500" dirty="0"/>
          </a:p>
          <a:p>
            <a:pPr marL="0" indent="0">
              <a:lnSpc>
                <a:spcPct val="90000"/>
              </a:lnSpc>
              <a:buNone/>
            </a:pPr>
            <a:endParaRPr lang="it-IT" sz="1500" dirty="0"/>
          </a:p>
          <a:p>
            <a:pPr>
              <a:lnSpc>
                <a:spcPct val="90000"/>
              </a:lnSpc>
              <a:defRPr sz="1800"/>
            </a:pPr>
            <a:endParaRPr lang="it-IT" sz="15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A5DA46-9B6C-BCDD-A9D6-D6D21695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812" y="3832671"/>
            <a:ext cx="4639736" cy="2041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538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C00AB-59EB-A988-A364-35A591293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A9557A-B5D3-04B3-CB49-E05E97219341}"/>
              </a:ext>
            </a:extLst>
          </p:cNvPr>
          <p:cNvSpPr txBox="1"/>
          <p:nvPr/>
        </p:nvSpPr>
        <p:spPr>
          <a:xfrm>
            <a:off x="-3099661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dirty="0">
              <a:solidFill>
                <a:schemeClr val="accent1"/>
              </a:solidFill>
            </a:endParaRPr>
          </a:p>
          <a:p>
            <a:pPr algn="ctr"/>
            <a:r>
              <a:rPr lang="it-IT" sz="3200" b="1" spc="-50" dirty="0"/>
              <a:t>Fasi della valutazione psicologica</a:t>
            </a:r>
            <a:endParaRPr lang="it-IT" sz="3200" b="1" dirty="0">
              <a:solidFill>
                <a:schemeClr val="accent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F446C7-3FD4-920C-99ED-01CDC278A5D0}"/>
              </a:ext>
            </a:extLst>
          </p:cNvPr>
          <p:cNvSpPr txBox="1"/>
          <p:nvPr/>
        </p:nvSpPr>
        <p:spPr>
          <a:xfrm>
            <a:off x="735722" y="1179715"/>
            <a:ext cx="10627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/>
          </a:p>
          <a:p>
            <a:endParaRPr lang="it-IT" sz="20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4D8AE24-5F63-0A4B-B031-947FFAD95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772" y="4053112"/>
            <a:ext cx="4639736" cy="2041482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FB42D-993F-785C-88D5-B25D0244FC0A}"/>
              </a:ext>
            </a:extLst>
          </p:cNvPr>
          <p:cNvSpPr txBox="1">
            <a:spLocks/>
          </p:cNvSpPr>
          <p:nvPr/>
        </p:nvSpPr>
        <p:spPr>
          <a:xfrm>
            <a:off x="306868" y="1112004"/>
            <a:ext cx="4639736" cy="736282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dirty="0"/>
              <a:t>Follow-up </a:t>
            </a:r>
          </a:p>
          <a:p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B23077-37ED-37EB-C298-0E689B432100}"/>
              </a:ext>
            </a:extLst>
          </p:cNvPr>
          <p:cNvSpPr txBox="1"/>
          <p:nvPr/>
        </p:nvSpPr>
        <p:spPr>
          <a:xfrm>
            <a:off x="232475" y="1611823"/>
            <a:ext cx="11652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La psicopatologia non diagnosticata e inquadrata correttamente può modificare sensibilmente l’</a:t>
            </a:r>
            <a:r>
              <a:rPr lang="it-IT" sz="2400" dirty="0" err="1"/>
              <a:t>outcome</a:t>
            </a:r>
            <a:r>
              <a:rPr lang="it-IT" sz="2400" dirty="0"/>
              <a:t> della procedura endoscopica: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Riacutizzazione o nuova insorgenza di psicopatologia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Minore weight </a:t>
            </a:r>
            <a:r>
              <a:rPr lang="it-IT" sz="2400" b="1" dirty="0" err="1"/>
              <a:t>loss</a:t>
            </a:r>
            <a:endParaRPr lang="it-I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Weight </a:t>
            </a:r>
            <a:r>
              <a:rPr lang="it-IT" sz="2400" b="1" dirty="0" err="1"/>
              <a:t>regain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6304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70BBC6-204C-CE19-6B69-E18520DA321A}"/>
              </a:ext>
            </a:extLst>
          </p:cNvPr>
          <p:cNvSpPr txBox="1">
            <a:spLocks/>
          </p:cNvSpPr>
          <p:nvPr/>
        </p:nvSpPr>
        <p:spPr>
          <a:xfrm>
            <a:off x="294467" y="1534330"/>
            <a:ext cx="10135891" cy="59310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 Monitorare l’andamento clinico </a:t>
            </a:r>
          </a:p>
          <a:p>
            <a:r>
              <a:rPr lang="it-IT" sz="2400" dirty="0"/>
              <a:t> Identificare precocemente le eventuali complicanze </a:t>
            </a:r>
          </a:p>
          <a:p>
            <a:r>
              <a:rPr lang="it-IT" sz="2400" dirty="0"/>
              <a:t> Valutare l’aderenza terapeutica</a:t>
            </a:r>
          </a:p>
          <a:p>
            <a:r>
              <a:rPr lang="it-IT" sz="2400" dirty="0"/>
              <a:t> Valutare e rafforzare la motivazione </a:t>
            </a:r>
          </a:p>
          <a:p>
            <a:r>
              <a:rPr lang="it-IT" sz="2400" dirty="0"/>
              <a:t> Prevenire le recidive</a:t>
            </a:r>
          </a:p>
          <a:p>
            <a:r>
              <a:rPr lang="it-IT" sz="2400" dirty="0"/>
              <a:t>Rapido cambiamento corporeo → disorientamento identitario</a:t>
            </a:r>
          </a:p>
          <a:p>
            <a:r>
              <a:rPr lang="it-IT" sz="2400" dirty="0"/>
              <a:t>Rischi: ansia, depressione, sostituzione delle </a:t>
            </a:r>
            <a:r>
              <a:rPr lang="it-IT" sz="2400" dirty="0" err="1"/>
              <a:t>addiction</a:t>
            </a:r>
            <a:r>
              <a:rPr lang="it-IT" sz="2400" dirty="0"/>
              <a:t> </a:t>
            </a:r>
          </a:p>
          <a:p>
            <a:r>
              <a:rPr lang="it-IT" sz="2400" dirty="0"/>
              <a:t>Adattare ed elaborare la nuova immagine corporea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C5986B-9EFB-AD34-CB8C-63F834E3B2C8}"/>
              </a:ext>
            </a:extLst>
          </p:cNvPr>
          <p:cNvSpPr txBox="1"/>
          <p:nvPr/>
        </p:nvSpPr>
        <p:spPr>
          <a:xfrm>
            <a:off x="305423" y="433953"/>
            <a:ext cx="78466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Il Follow-up del corpo che parla per la mente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FFD1052-2638-1629-3D50-E7522BC60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260" y="163038"/>
            <a:ext cx="4639736" cy="2041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6035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purl.org/dc/terms/"/>
    <ds:schemaRef ds:uri="http://purl.org/dc/elements/1.1/"/>
    <ds:schemaRef ds:uri="71af3243-3dd4-4a8d-8c0d-dd76da1f02a5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1029</TotalTime>
  <Words>931</Words>
  <Application>Microsoft Macintosh PowerPoint</Application>
  <PresentationFormat>Widescreen</PresentationFormat>
  <Paragraphs>129</Paragraphs>
  <Slides>18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NSimSun</vt:lpstr>
      <vt:lpstr>Arial</vt:lpstr>
      <vt:lpstr>Calibri</vt:lpstr>
      <vt:lpstr>Wingdings</vt:lpstr>
      <vt:lpstr>RetrospectVTI</vt:lpstr>
      <vt:lpstr>Il punto di vista dello psicologo</vt:lpstr>
      <vt:lpstr>Cos’è l’ESG </vt:lpstr>
      <vt:lpstr>ESG e la mente obesa</vt:lpstr>
      <vt:lpstr>Profilo psicologico del pz che sceglie ESG</vt:lpstr>
      <vt:lpstr>Presentazione standard di PowerPoint</vt:lpstr>
      <vt:lpstr>Presentazione standard di PowerPoint</vt:lpstr>
      <vt:lpstr> Il corpo cambia ma la mente deve seguirlo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Il vissuto del paziente </vt:lpstr>
      <vt:lpstr>Il ruolo dello psicologo nel team bariatrico </vt:lpstr>
      <vt:lpstr>Obiettivi  psicologici  </vt:lpstr>
      <vt:lpstr>Riflessioni </vt:lpstr>
      <vt:lpstr>Ridurre il volume gastrico è un passo; trasformare la relazione con il corpo, il cibo e le emozioni è il cammino.” 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Angelo Bencivenga</cp:lastModifiedBy>
  <cp:revision>39</cp:revision>
  <dcterms:created xsi:type="dcterms:W3CDTF">2022-02-27T17:36:31Z</dcterms:created>
  <dcterms:modified xsi:type="dcterms:W3CDTF">2025-10-28T20:06:44Z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